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F4485-3DD7-4CE4-AFE4-754343A0CC13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F1030-7E20-4B11-8D51-76387D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28604"/>
            <a:ext cx="8929718" cy="357190"/>
          </a:xfrm>
        </p:spPr>
        <p:txBody>
          <a:bodyPr>
            <a:normAutofit fontScale="47500" lnSpcReduction="20000"/>
          </a:bodyPr>
          <a:lstStyle/>
          <a:p>
            <a:endParaRPr lang="ru-RU" sz="14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100" b="1" dirty="0" smtClean="0">
                <a:solidFill>
                  <a:schemeClr val="tx1"/>
                </a:solidFill>
              </a:rPr>
              <a:t>                                           СТРУКТУРА АДМИНИСТРАЦИИ НЕМЕЦКОГО НАЦИОНАЛЬНОГО РАЙОНА АЛТАЙСКОГО КРАЯ</a:t>
            </a:r>
            <a:endParaRPr lang="ru-RU" sz="21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785794"/>
            <a:ext cx="1800200" cy="571504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ГЛАВА РАЙОНА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2214554"/>
            <a:ext cx="1440160" cy="64294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</a:rPr>
              <a:t>КОМИТЕТ  ПО ФИНАНСАМ , НАЛОГОВОЙ И КРЕДИТНОЙ ПОЛИТИКЕ*</a:t>
            </a: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1772816"/>
            <a:ext cx="1512168" cy="72008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ЗАМЕСТИТЕЛЬ ГЛАВЫ АДМИНИСТРАЦИИ РАЙОНА ПО СОЦИАЛЬНЫМ ВОПРОСАМ 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87616" y="1772816"/>
            <a:ext cx="1584176" cy="72008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ЗАМЕСТИТЕЛЬ ГЛАВЫ АДМИНИСТРАЦИИ РАЙОНА ПО ЖКХ, СТРОИТЕЛЬСТВУ, ТРАНСПОРТУ И ОПЕРАТИВНЫМ ВОПРОСАМ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80312" y="1772816"/>
            <a:ext cx="1584176" cy="5760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УПРАВЛЕНИЕ ПО СЕЛЬСКОМУ ХОЗЯЙСТВУ И ПЕРЕРАБАТЫВАЮЩЕЙ ПРОМЫШЛЕННОСТИ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3000372"/>
            <a:ext cx="1357321" cy="5715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</a:rPr>
              <a:t>КОМИТЕТ  ПО ОБРАЗОВАНИЮ*</a:t>
            </a: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79712" y="2636912"/>
            <a:ext cx="1512168" cy="72008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 smtClean="0">
              <a:solidFill>
                <a:schemeClr val="tx1"/>
              </a:solidFill>
            </a:endParaRPr>
          </a:p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УПРАВЛЕНИЕ ПО КУЛЬТУРЕ, ФИЗИЧЕСКОЙ КУЛЬТУРЕ , СПОРТУ ,МОЛОДЕЖНОЙ ПОЛИТИКЕ  И АРХИВНОМУ ДЕЛУ*</a:t>
            </a:r>
          </a:p>
          <a:p>
            <a:pPr algn="ctr"/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79712" y="3501008"/>
            <a:ext cx="1512168" cy="36004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ОТДЕЛ ПО КУЛЬТУРЕ 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4005064"/>
            <a:ext cx="1512168" cy="4320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ОТДЕЛ ПО ФИЗИЧЕСКОЙ КУЛЬТУРЕ, СПОРТУ  И ДЕЛАМ МОЛОДЕЖИ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4581128"/>
            <a:ext cx="1512168" cy="36004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АРХИВНЫЙ ОТДЕЛ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87616" y="2636912"/>
            <a:ext cx="1584176" cy="64807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КОМИТЕТ ПО ЖИЛИЩНОМУ КОМУНАЛЬНОМУ ХОЗЯЙСТВУ, ТРАНСПОРТУ ,  СТРОИТЕЛЬСТВУ И АРХИТЕКТУРЕ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24128" y="3429000"/>
            <a:ext cx="1512168" cy="50405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ОТДЕЛ ПО ЖИЛИЩНОМУ КОМУНАЛЬНОМУ ХОЗЯЙСТВУ, ТРАНСПОРТУ ,  СТРОИТЕЛЬСТВУ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24128" y="4077072"/>
            <a:ext cx="1512168" cy="4320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ОТДЕЛ ПО АРХИТЕКТУРЕ  И БЛАГОУСТРОЙСТВУ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80312" y="2492896"/>
            <a:ext cx="1584176" cy="7200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ОТДЕЛ  КООРДИНАЦИИ РАЗВИТИЯ РАСТЕНИЕВОДСТВА, МЕХАНИЗАЦИИ,  ЭКОЛОГИИ И ПРИРОДНЫХ РЕСУРСОВ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380312" y="3356992"/>
            <a:ext cx="1584176" cy="4320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ОТДЕЛ КООРДИНАЦИИ РАЗВИТИЯ  ЖИВОТНОВОДСТВА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851920" y="1772816"/>
            <a:ext cx="1584176" cy="43204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УПРАВЛЯЮЩИЙ ДЕЛАМИ, РУКОВОДИТЕЛЬ АППАРАТА АДМИНИСТРАЦИИ РАЙОНА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851920" y="2276872"/>
            <a:ext cx="1619672" cy="5040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ИНФОРМАЦИОННО-АНАЛИТИЧЕСКИЙ ОТДЕЛ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3851920" y="2852936"/>
            <a:ext cx="1619672" cy="5760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ОТДЕЛ ПО ЭКОНОМИКЕ И РАЗВИТИЮ ПРЕДПРИНИМАТЕЛЬСТВА 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3851920" y="3501008"/>
            <a:ext cx="1619672" cy="43204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ЮРИДИЧЕСКИЙ ОТДЕЛ 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851920" y="4005064"/>
            <a:ext cx="1619672" cy="43204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ОТДЕЛ ПО БУХГАЛТЕРСКОМУ УЧЕТУ И ОТЧЕТНОСТИ 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851920" y="5013176"/>
            <a:ext cx="1656184" cy="5589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ОТДЕЛ ПО ДЕЛАМ  ГО  И ЧС </a:t>
            </a:r>
          </a:p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И МОБИЛИЗАЦИОННОЙ ПОДГОТОВКЕ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3851920" y="4509120"/>
            <a:ext cx="1619672" cy="43204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ОТДЕЛ ПО ТРУДУ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5929322" y="4786322"/>
            <a:ext cx="1512168" cy="4320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АДМИНИСТРАТИВНАЯ КОМИСИЯ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2071670" y="5214950"/>
            <a:ext cx="1512168" cy="4320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КОМИСИЯ ПО ДЕЛАМ НЕСОВЕРШЕННОЛЕТНИХ И ЗАЩИТЕ ИХ ПРАВ</a:t>
            </a:r>
            <a:endParaRPr lang="ru-RU" sz="800" b="1" dirty="0">
              <a:solidFill>
                <a:schemeClr val="tx1"/>
              </a:solidFill>
            </a:endParaRPr>
          </a:p>
        </p:txBody>
      </p:sp>
      <p:cxnSp>
        <p:nvCxnSpPr>
          <p:cNvPr id="99" name="Соединительная линия уступом 98"/>
          <p:cNvCxnSpPr>
            <a:stCxn id="5" idx="2"/>
            <a:endCxn id="9" idx="0"/>
          </p:cNvCxnSpPr>
          <p:nvPr/>
        </p:nvCxnSpPr>
        <p:spPr>
          <a:xfrm rot="16200000" flipH="1">
            <a:off x="5375234" y="668346"/>
            <a:ext cx="415518" cy="179342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Соединительная линия уступом 104"/>
          <p:cNvCxnSpPr>
            <a:stCxn id="5" idx="2"/>
            <a:endCxn id="7" idx="0"/>
          </p:cNvCxnSpPr>
          <p:nvPr/>
        </p:nvCxnSpPr>
        <p:spPr>
          <a:xfrm rot="5400000">
            <a:off x="3503280" y="589814"/>
            <a:ext cx="415518" cy="195048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Соединительная линия уступом 114"/>
          <p:cNvCxnSpPr>
            <a:stCxn id="5" idx="2"/>
            <a:endCxn id="10" idx="0"/>
          </p:cNvCxnSpPr>
          <p:nvPr/>
        </p:nvCxnSpPr>
        <p:spPr>
          <a:xfrm rot="16200000" flipH="1">
            <a:off x="6221582" y="-178002"/>
            <a:ext cx="415518" cy="348611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 rot="5400000">
            <a:off x="1465241" y="3749677"/>
            <a:ext cx="4357718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>
            <a:endCxn id="86" idx="1"/>
          </p:cNvCxnSpPr>
          <p:nvPr/>
        </p:nvCxnSpPr>
        <p:spPr>
          <a:xfrm>
            <a:off x="3635896" y="4221088"/>
            <a:ext cx="21602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>
            <a:endCxn id="85" idx="1"/>
          </p:cNvCxnSpPr>
          <p:nvPr/>
        </p:nvCxnSpPr>
        <p:spPr>
          <a:xfrm>
            <a:off x="3635896" y="3717032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единительная линия 138"/>
          <p:cNvCxnSpPr>
            <a:endCxn id="88" idx="1"/>
          </p:cNvCxnSpPr>
          <p:nvPr/>
        </p:nvCxnSpPr>
        <p:spPr>
          <a:xfrm>
            <a:off x="3635896" y="4725144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>
            <a:stCxn id="87" idx="1"/>
          </p:cNvCxnSpPr>
          <p:nvPr/>
        </p:nvCxnSpPr>
        <p:spPr>
          <a:xfrm rot="10800000" flipV="1">
            <a:off x="3851920" y="5292658"/>
            <a:ext cx="1588" cy="1165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единительная линия 144"/>
          <p:cNvCxnSpPr>
            <a:endCxn id="84" idx="1"/>
          </p:cNvCxnSpPr>
          <p:nvPr/>
        </p:nvCxnSpPr>
        <p:spPr>
          <a:xfrm>
            <a:off x="3635896" y="3140968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/>
          <p:nvPr/>
        </p:nvCxnSpPr>
        <p:spPr>
          <a:xfrm>
            <a:off x="3635896" y="2564904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>
            <a:stCxn id="12" idx="3"/>
          </p:cNvCxnSpPr>
          <p:nvPr/>
        </p:nvCxnSpPr>
        <p:spPr>
          <a:xfrm>
            <a:off x="3491880" y="2996952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единительная линия 157"/>
          <p:cNvCxnSpPr>
            <a:stCxn id="12" idx="2"/>
            <a:endCxn id="13" idx="0"/>
          </p:cNvCxnSpPr>
          <p:nvPr/>
        </p:nvCxnSpPr>
        <p:spPr>
          <a:xfrm>
            <a:off x="2735796" y="3356992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единительная линия 160"/>
          <p:cNvCxnSpPr>
            <a:stCxn id="13" idx="2"/>
            <a:endCxn id="14" idx="0"/>
          </p:cNvCxnSpPr>
          <p:nvPr/>
        </p:nvCxnSpPr>
        <p:spPr>
          <a:xfrm>
            <a:off x="2735796" y="3861048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Прямая соединительная линия 163"/>
          <p:cNvCxnSpPr>
            <a:stCxn id="14" idx="2"/>
            <a:endCxn id="15" idx="0"/>
          </p:cNvCxnSpPr>
          <p:nvPr/>
        </p:nvCxnSpPr>
        <p:spPr>
          <a:xfrm>
            <a:off x="2735796" y="4437112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>
            <a:stCxn id="97" idx="1"/>
          </p:cNvCxnSpPr>
          <p:nvPr/>
        </p:nvCxnSpPr>
        <p:spPr>
          <a:xfrm flipH="1">
            <a:off x="1855646" y="5430974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единительная линия 176"/>
          <p:cNvCxnSpPr>
            <a:stCxn id="9" idx="2"/>
            <a:endCxn id="19" idx="0"/>
          </p:cNvCxnSpPr>
          <p:nvPr/>
        </p:nvCxnSpPr>
        <p:spPr>
          <a:xfrm>
            <a:off x="6479704" y="2492896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Прямая соединительная линия 179"/>
          <p:cNvCxnSpPr>
            <a:stCxn id="19" idx="2"/>
            <a:endCxn id="20" idx="0"/>
          </p:cNvCxnSpPr>
          <p:nvPr/>
        </p:nvCxnSpPr>
        <p:spPr>
          <a:xfrm>
            <a:off x="6479704" y="3284984"/>
            <a:ext cx="5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Прямая соединительная линия 182"/>
          <p:cNvCxnSpPr>
            <a:stCxn id="20" idx="2"/>
            <a:endCxn id="22" idx="0"/>
          </p:cNvCxnSpPr>
          <p:nvPr/>
        </p:nvCxnSpPr>
        <p:spPr>
          <a:xfrm>
            <a:off x="6480212" y="3933056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Прямая соединительная линия 239"/>
          <p:cNvCxnSpPr/>
          <p:nvPr/>
        </p:nvCxnSpPr>
        <p:spPr>
          <a:xfrm rot="10800000">
            <a:off x="1714480" y="1071546"/>
            <a:ext cx="206543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Прямая соединительная линия 244"/>
          <p:cNvCxnSpPr/>
          <p:nvPr/>
        </p:nvCxnSpPr>
        <p:spPr>
          <a:xfrm rot="5400000">
            <a:off x="250795" y="2536025"/>
            <a:ext cx="2928164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Прямая соединительная линия 302"/>
          <p:cNvCxnSpPr>
            <a:stCxn id="10" idx="2"/>
            <a:endCxn id="24" idx="0"/>
          </p:cNvCxnSpPr>
          <p:nvPr/>
        </p:nvCxnSpPr>
        <p:spPr>
          <a:xfrm>
            <a:off x="8172400" y="2348880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Прямая соединительная линия 305"/>
          <p:cNvCxnSpPr>
            <a:stCxn id="24" idx="2"/>
            <a:endCxn id="25" idx="0"/>
          </p:cNvCxnSpPr>
          <p:nvPr/>
        </p:nvCxnSpPr>
        <p:spPr>
          <a:xfrm>
            <a:off x="8172400" y="3212976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Прямоугольник 310"/>
          <p:cNvSpPr/>
          <p:nvPr/>
        </p:nvSpPr>
        <p:spPr>
          <a:xfrm>
            <a:off x="7164288" y="6381328"/>
            <a:ext cx="1800200" cy="28803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kern="70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*</a:t>
            </a:r>
            <a:r>
              <a:rPr lang="ru-RU" sz="800" dirty="0" smtClean="0">
                <a:solidFill>
                  <a:schemeClr val="tx1"/>
                </a:solidFill>
              </a:rPr>
              <a:t>С правом юридического лица 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312" name="Прямоугольник 311"/>
          <p:cNvSpPr/>
          <p:nvPr/>
        </p:nvSpPr>
        <p:spPr>
          <a:xfrm>
            <a:off x="142844" y="1071546"/>
            <a:ext cx="1403648" cy="43204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i="1" dirty="0" smtClean="0">
                <a:solidFill>
                  <a:schemeClr val="tx1"/>
                </a:solidFill>
              </a:rPr>
              <a:t>ОРГАНЫ МЕСТНОГО САМОУПРАВЛЕНИЯ</a:t>
            </a:r>
            <a:endParaRPr lang="ru-RU" sz="900" b="1" i="1" dirty="0">
              <a:solidFill>
                <a:schemeClr val="tx1"/>
              </a:solidFill>
            </a:endParaRPr>
          </a:p>
        </p:txBody>
      </p:sp>
      <p:cxnSp>
        <p:nvCxnSpPr>
          <p:cNvPr id="325" name="Прямая соединительная линия 324"/>
          <p:cNvCxnSpPr>
            <a:stCxn id="7" idx="1"/>
          </p:cNvCxnSpPr>
          <p:nvPr/>
        </p:nvCxnSpPr>
        <p:spPr>
          <a:xfrm flipH="1">
            <a:off x="1835696" y="2132856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Прямая соединительная линия 327"/>
          <p:cNvCxnSpPr/>
          <p:nvPr/>
        </p:nvCxnSpPr>
        <p:spPr>
          <a:xfrm rot="16200000" flipH="1">
            <a:off x="198322" y="3770230"/>
            <a:ext cx="3296408" cy="216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Прямая соединительная линия 330"/>
          <p:cNvCxnSpPr>
            <a:endCxn id="96" idx="1"/>
          </p:cNvCxnSpPr>
          <p:nvPr/>
        </p:nvCxnSpPr>
        <p:spPr>
          <a:xfrm>
            <a:off x="5572132" y="5000636"/>
            <a:ext cx="357190" cy="17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7" idx="2"/>
            <a:endCxn id="12" idx="0"/>
          </p:cNvCxnSpPr>
          <p:nvPr/>
        </p:nvCxnSpPr>
        <p:spPr>
          <a:xfrm>
            <a:off x="2735796" y="2492896"/>
            <a:ext cx="0" cy="1440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82" idx="1"/>
          </p:cNvCxnSpPr>
          <p:nvPr/>
        </p:nvCxnSpPr>
        <p:spPr>
          <a:xfrm flipH="1">
            <a:off x="3635896" y="1988840"/>
            <a:ext cx="216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Прямоугольник 59"/>
          <p:cNvSpPr/>
          <p:nvPr/>
        </p:nvSpPr>
        <p:spPr>
          <a:xfrm>
            <a:off x="3857620" y="5715016"/>
            <a:ext cx="1802884" cy="64294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МКУ «ОТДЕЛ ПО ИМУЩЕСТВУ И ЗЕМЕЛЬНЫМ ОТНОШЕНИЯМ АДМИНИСТРАЦИИ НЕМЕЦКОГО НАЦИОНАЛЬНОГО РАЙОНА АЛТАЙСКОГО КРАЯ»*</a:t>
            </a:r>
            <a:endParaRPr lang="ru-RU" sz="800" b="1" dirty="0">
              <a:solidFill>
                <a:schemeClr val="tx1"/>
              </a:solidFill>
            </a:endParaRPr>
          </a:p>
        </p:txBody>
      </p:sp>
      <p:cxnSp>
        <p:nvCxnSpPr>
          <p:cNvPr id="65" name="Прямая соединительная линия 64"/>
          <p:cNvCxnSpPr>
            <a:endCxn id="87" idx="1"/>
          </p:cNvCxnSpPr>
          <p:nvPr/>
        </p:nvCxnSpPr>
        <p:spPr>
          <a:xfrm>
            <a:off x="3643306" y="5286388"/>
            <a:ext cx="208614" cy="62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rot="5400000">
            <a:off x="4179885" y="3607595"/>
            <a:ext cx="2785288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>
            <a:endCxn id="9" idx="1"/>
          </p:cNvCxnSpPr>
          <p:nvPr/>
        </p:nvCxnSpPr>
        <p:spPr>
          <a:xfrm flipV="1">
            <a:off x="5572132" y="2132856"/>
            <a:ext cx="115484" cy="9122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Прямоугольник 128"/>
          <p:cNvSpPr/>
          <p:nvPr/>
        </p:nvSpPr>
        <p:spPr>
          <a:xfrm>
            <a:off x="6715140" y="142852"/>
            <a:ext cx="2228828" cy="85725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000" b="1" dirty="0" smtClean="0">
                <a:solidFill>
                  <a:schemeClr val="tx1"/>
                </a:solidFill>
              </a:rPr>
              <a:t>Приложение к решению Районного Совета депутатов Немецкого национального района Алтайского края </a:t>
            </a:r>
            <a:r>
              <a:rPr lang="ru-RU" sz="1000" b="1" smtClean="0">
                <a:solidFill>
                  <a:schemeClr val="tx1"/>
                </a:solidFill>
              </a:rPr>
              <a:t>от </a:t>
            </a:r>
            <a:r>
              <a:rPr lang="ru-RU" sz="1000" b="1" smtClean="0">
                <a:solidFill>
                  <a:schemeClr val="tx1"/>
                </a:solidFill>
              </a:rPr>
              <a:t>24.06.2021 № 230</a:t>
            </a: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214282" y="3714752"/>
            <a:ext cx="1357322" cy="50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ОПЕКА И ПОПЕЧИТЕЛЬСТВО</a:t>
            </a: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42844" y="1643050"/>
            <a:ext cx="1440160" cy="5000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</a:rPr>
              <a:t>КОНТРОЛЬНО-СЧЕТНЫЙ ОРГАН </a:t>
            </a:r>
            <a:endParaRPr lang="ru-RU" sz="900" b="1" dirty="0">
              <a:solidFill>
                <a:schemeClr val="tx1"/>
              </a:solidFill>
            </a:endParaRPr>
          </a:p>
        </p:txBody>
      </p:sp>
      <p:cxnSp>
        <p:nvCxnSpPr>
          <p:cNvPr id="80" name="Прямая соединительная линия 79"/>
          <p:cNvCxnSpPr/>
          <p:nvPr/>
        </p:nvCxnSpPr>
        <p:spPr>
          <a:xfrm rot="10800000" flipV="1">
            <a:off x="1571604" y="4000504"/>
            <a:ext cx="131476" cy="28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0800000" flipV="1">
            <a:off x="1571604" y="3286124"/>
            <a:ext cx="131476" cy="28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857224" y="3571876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3643306" y="5929330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rot="10800000" flipV="1">
            <a:off x="1571604" y="1928802"/>
            <a:ext cx="131476" cy="28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rot="10800000" flipV="1">
            <a:off x="1571604" y="2500306"/>
            <a:ext cx="131476" cy="28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</TotalTime>
  <Words>207</Words>
  <Application>Microsoft Office PowerPoint</Application>
  <PresentationFormat>Экран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Труд</dc:creator>
  <cp:lastModifiedBy>ТИК</cp:lastModifiedBy>
  <cp:revision>36</cp:revision>
  <dcterms:created xsi:type="dcterms:W3CDTF">2017-11-27T09:16:30Z</dcterms:created>
  <dcterms:modified xsi:type="dcterms:W3CDTF">2021-06-23T06:46:27Z</dcterms:modified>
</cp:coreProperties>
</file>